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70" r:id="rId4"/>
    <p:sldId id="257" r:id="rId5"/>
    <p:sldId id="275" r:id="rId6"/>
    <p:sldId id="274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6C77DF2-AF9B-D9B7-09B2-0BFD987758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CHEMISTRY RESOURCE 9C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270EAE7-C43C-55EE-D0AD-779B13CA3B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E0CB97A-E3F8-B622-C246-4056A7163B0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M.ALI. BLL, 2008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E1EFD14A-FBCC-698E-9003-1A5FA6A1B3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43D9FEB-897A-40C4-8C0A-7DC7112140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8043219-CFB3-6BE2-D481-81C8A02D89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CHEMISTRY RESOURCE 9C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C2CA651-E114-431A-58C8-9AB63262BB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21F2960-ACE5-101D-F52A-D3F49B6A2A9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F6142496-5748-0F7D-5CE3-F57FFE7335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BF52813D-EBBE-2438-CE5F-48130B1B09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M.ALI. BLL, 2008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304F2A00-6FFC-9A43-4BDA-0DC8CB1A1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F8DD175-95BC-4D8E-AC92-42D5E23CEB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AD75137-E50E-790B-A6DA-D4BFA68063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F137531-D098-DBD7-E699-D0CA366C31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CAE1E86-C86D-47FE-447A-F0884909E5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09259D3-3905-FC4F-13C7-CC40A5FCDA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4F0EBF5-E4E0-C26F-44B4-9E6B2D94AB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5BCEDD1-8FD4-B3C7-2A4F-C9AFE07EDA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BB3CAE-C11A-6012-C4CA-22930CD707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1AE4B9A-3E6E-7AA7-58CA-E6D1439087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A212F46-03B1-D298-52E1-69D4A69F70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556D6B8-37DF-5DD9-DA7C-79CEAAF1E2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D48A299-2C01-8D39-96ED-C62B78344E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C645C6F-9661-C2AE-BEEC-03D8664F5B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058AA5E-217E-B149-3964-1D2287310E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E50F832-146F-0D09-9D74-1D47F514155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066A7E4-D670-6AD9-48C0-1B19BE82D0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3890A4B-DFEB-ED9E-EA84-61D55F3081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1568774-E4F6-BD55-8C80-007FCEBA92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710D958-11B9-7411-E6AA-1A63DF6B6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379EA4F-F591-DAB9-E569-E0792360F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B14487-9F15-45AE-971A-9054DB67489E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Footer Placeholder 4">
            <a:extLst>
              <a:ext uri="{FF2B5EF4-FFF2-40B4-BE49-F238E27FC236}">
                <a16:creationId xmlns:a16="http://schemas.microsoft.com/office/drawing/2014/main" id="{F38715F1-93C3-3ECE-BB01-B8B5155734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M.ALI. BLL, 2008</a:t>
            </a:r>
          </a:p>
        </p:txBody>
      </p:sp>
      <p:sp>
        <p:nvSpPr>
          <p:cNvPr id="15366" name="Header Placeholder 5">
            <a:extLst>
              <a:ext uri="{FF2B5EF4-FFF2-40B4-BE49-F238E27FC236}">
                <a16:creationId xmlns:a16="http://schemas.microsoft.com/office/drawing/2014/main" id="{B7764AD7-B9FB-9D8F-08AB-3B2E4EBFD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CHEMISTRY RESOURCE 9C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C8A8CF1-6472-F8D0-412C-9E13565EFB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5DB69AB-77BA-63E9-B8E6-F4ECB97F91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CEF82DE-FE4E-C573-3874-F7339C497A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ADB8994-EC52-6911-7EE3-4D866B572E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5C32E325-D8DC-156E-FC1A-91A180341C74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C66E11-5301-3A67-798F-17F428D5F8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B997AB-2594-46D7-7995-52DBAE1567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EE16D9-5645-466D-ABDF-94B4402DC5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3A396A9-B5E0-FB34-C858-95575FF9E09A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AEB4-3242-49AB-B211-4B1E10FD2B0D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72933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F9F5E-294D-9C3E-B6B8-164A6038E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E58B-E1A2-4713-A6C5-E8763C9A305E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DE96D4-FEAE-4860-A09E-B749C5046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D9DC4E-9A50-92E5-E7F2-4A0512620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6D19B-25C8-4FBC-B2BB-26EF23893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40684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BC323E-4C3A-B3E4-D3AE-2862B890F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DCFF5-6103-4788-9C63-C6E28F798496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51853B-95C5-DF60-B532-8117613A7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E62F31-4A7B-D48D-DC33-ED554459E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E2749-57B2-4720-BD81-7AC2A177F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056880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F891DF-3B62-965E-A3F8-F76138F95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6258-0C29-4F1B-941D-60C6C559C23A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38F4D-875C-A415-FD5E-36862AEDF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BA027A-B87B-E0E3-1073-D098C5411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1A387-A0A8-441C-A159-CEFB3105C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730055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65B2A3-43B8-466A-B000-9144B2D1F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A66BB-DA26-44F0-82ED-27163C543B3C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66C9A1-9832-5D3E-429C-FE9ADB93C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1FE405-C97F-B6A9-79B9-5091EAAB6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090B0-F9AE-49AB-B1C5-D1F67FF923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512331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6A958-F78D-41D4-A4FD-961D7C7B8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C5BE-27C8-477F-918D-CD1A01B59C3A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3EFC0-4860-B7E0-3268-B562C4B1B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C0A98-2068-9FB5-1748-B441F27BA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11B23-A876-4F69-8BAE-33AF018CB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333973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8403A6-16A8-346C-7546-3FB9DE005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FA672-FC95-4D91-A2F9-0EC2413C7584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1F9A98-8666-D9FB-C94F-818B441AC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26ABC8-7320-F3B2-D96B-DDADF8B3F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20EF6-37DB-40F6-B41A-493ED0A5B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693999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E2356E-4B46-1500-3A3E-5F25A6F65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D2F21-AF77-442A-A56C-4F0C5A8F2767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7FC719-3176-6167-FD32-EE86D3DDD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0FF49F-EE9A-1D64-B289-2AF7A6330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B939E-3C56-4ACB-A1B6-6B8FE5339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502074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D7282A-C758-08B8-6FCB-809B476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829C-4C38-495F-A535-EDE07261D944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EEAC75-8156-06BE-A196-1B0245B88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AF4E8A-1490-4B0B-DC7A-652E0E705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57721-760D-4BEF-B44B-93711D7B4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308272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F33425-7C1A-E565-4D40-D0BBCAA57E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A4E5E-66EA-4281-A1F1-D35E1C228710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04BE7-89A5-782F-2769-362B56FAA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A6A26-06EF-EF0E-09CF-CAAA2758B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92E24-F4FF-48B1-AF85-0A1602E25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786021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23EDA-4652-324B-5A74-7019AB1F4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66D24-60C2-4A2F-AC3E-0E0F74AD0B16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A19321-D0D0-2045-3276-9BBF10E6B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1E373-0D8C-1AC1-6D93-54D962080C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46EA8-ACDD-40A7-9D26-88092F1CC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369604"/>
      </p:ext>
    </p:extLst>
  </p:cSld>
  <p:clrMapOvr>
    <a:masterClrMapping/>
  </p:clrMapOvr>
  <p:transition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F60AE51-0AE7-D8BE-09F1-36E3EB6AF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91C937B-510C-93AD-27B3-4ED4F053C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6D8578BD-9CDA-14D1-F0A0-941E216E67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1CAD79E-1F47-4595-9E56-940C5E89EB63}" type="datetime1">
              <a:rPr lang="en-US"/>
              <a:pPr>
                <a:defRPr/>
              </a:pPr>
              <a:t>5/23/2023</a:t>
            </a:fld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D8FE961-928F-CDE1-4675-25EEC5A8BE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E04F628B-DB79-8D8F-921C-6B43C678E4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B0C4A850-3171-459A-92F9-0ADE261C98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>
    <p:sndAc>
      <p:stSnd>
        <p:snd r:embed="rId1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ofteaching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I:\data\ch11\ch11_04.htm##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I:\data\ch11\ch11_04.htm##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5A7A587-7104-E30B-C6CC-07577B193B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3300"/>
                </a:solidFill>
              </a:rPr>
              <a:t>SOLUTIONS &amp; SOLUBILITIES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EA69E5B-4257-A796-B6D5-E07A6D0205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flipV="1">
            <a:off x="1600200" y="6324600"/>
            <a:ext cx="6400800" cy="7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6996-F328-350F-303A-C27E73D0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19543-D273-1186-4134-248579CF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58AA9AF-4A24-407E-90D4-76AE37DB2ACE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5364" name="Picture 4" descr="-1-5-">
            <a:extLst>
              <a:ext uri="{FF2B5EF4-FFF2-40B4-BE49-F238E27FC236}">
                <a16:creationId xmlns:a16="http://schemas.microsoft.com/office/drawing/2014/main" id="{9D0C13C9-943A-A693-0C1C-0523B23B673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lum bright="-24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8"/>
          <a:stretch>
            <a:fillRect/>
          </a:stretch>
        </p:blipFill>
        <p:spPr>
          <a:xfrm>
            <a:off x="1600200" y="1143000"/>
            <a:ext cx="6161088" cy="504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934862A4-5A01-4459-7A35-48998409F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229600" cy="920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FF3300"/>
                </a:solidFill>
              </a:rPr>
              <a:t>DISSOLUTION OF SODIUM CHLORIDE IN WATER</a:t>
            </a:r>
          </a:p>
        </p:txBody>
      </p: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246C4-4F17-C059-B492-AB713DBF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062E9-A122-C9B2-41BB-BFCCE0BA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62183AF-F470-4BB7-8856-7BE0043C64EC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7FC178E-AC81-7013-8D6F-8F5540CAB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4AFB1E5-4FAA-6EB3-4D68-DFB33C0CD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altLang="en-US" b="1"/>
          </a:p>
          <a:p>
            <a:pPr algn="ctr" eaLnBrk="1" hangingPunct="1"/>
            <a:endParaRPr lang="en-US" altLang="en-US" b="1"/>
          </a:p>
          <a:p>
            <a:pPr algn="ctr" eaLnBrk="1" hangingPunct="1"/>
            <a:r>
              <a:rPr lang="en-US" altLang="en-US" b="1">
                <a:solidFill>
                  <a:srgbClr val="FF3300"/>
                </a:solidFill>
              </a:rPr>
              <a:t>DONATED BY</a:t>
            </a:r>
          </a:p>
          <a:p>
            <a:pPr algn="ctr" eaLnBrk="1" hangingPunct="1"/>
            <a:r>
              <a:rPr lang="en-US" altLang="en-US" b="1">
                <a:solidFill>
                  <a:srgbClr val="FF3300"/>
                </a:solidFill>
              </a:rPr>
              <a:t>MUHAMMAD ALI</a:t>
            </a:r>
          </a:p>
          <a:p>
            <a:pPr algn="ctr" eaLnBrk="1" hangingPunct="1"/>
            <a:r>
              <a:rPr lang="en-US" altLang="en-US" b="1">
                <a:solidFill>
                  <a:srgbClr val="FF3300"/>
                </a:solidFill>
              </a:rPr>
              <a:t>To </a:t>
            </a:r>
            <a:r>
              <a:rPr lang="en-US" altLang="en-US" b="1">
                <a:solidFill>
                  <a:srgbClr val="FF3300"/>
                </a:solidFill>
                <a:hlinkClick r:id="rId4"/>
              </a:rPr>
              <a:t>www.worldofteaching.com</a:t>
            </a:r>
            <a:endParaRPr lang="en-US" altLang="en-US" b="1">
              <a:solidFill>
                <a:srgbClr val="FF3300"/>
              </a:solidFill>
            </a:endParaRPr>
          </a:p>
          <a:p>
            <a:pPr algn="ctr" eaLnBrk="1" hangingPunct="1"/>
            <a:endParaRPr lang="en-US" altLang="en-US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3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9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68D3F-66C6-83B6-40C9-C44AC7BD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D41D6-7D5F-1C44-458D-BF89032B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DEE11A8-0792-4306-B796-80747D46806D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77AD602-F2F1-D391-9245-9B801F8CC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solidFill>
                  <a:srgbClr val="FF3300"/>
                </a:solidFill>
              </a:rPr>
              <a:t>TERMS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E3DDA24-EF18-75AC-C68B-2B090DFD5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FF33CC"/>
                </a:solidFill>
              </a:rPr>
              <a:t>Solution:</a:t>
            </a:r>
            <a:r>
              <a:rPr lang="en-US" sz="2400">
                <a:solidFill>
                  <a:srgbClr val="FF33CC"/>
                </a:solidFill>
              </a:rPr>
              <a:t> a homogeneous mixture containing particles the size of a typical ion or covalent molecule. (0.1–2.0 nm in diameter)</a:t>
            </a:r>
            <a:endParaRPr lang="en-US" sz="2400" b="1">
              <a:solidFill>
                <a:srgbClr val="FF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FF33CC"/>
                </a:solidFill>
              </a:rPr>
              <a:t>Colloid:</a:t>
            </a:r>
            <a:r>
              <a:rPr lang="en-US" sz="2400">
                <a:solidFill>
                  <a:srgbClr val="FF33CC"/>
                </a:solidFill>
              </a:rPr>
              <a:t> a homogeneous mixture containing particles with diameters in the range 2–500 nm</a:t>
            </a:r>
            <a:endParaRPr lang="en-US" sz="2400" b="1">
              <a:solidFill>
                <a:srgbClr val="FF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FF33CC"/>
                </a:solidFill>
              </a:rPr>
              <a:t>Suspensions</a:t>
            </a:r>
            <a:r>
              <a:rPr lang="en-US" sz="2400">
                <a:solidFill>
                  <a:srgbClr val="FF33CC"/>
                </a:solidFill>
              </a:rPr>
              <a:t> are mixtures with even larger particles, but they are not considered true solutions because they separate upon standing.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FF33CC"/>
                </a:solidFill>
              </a:rPr>
              <a:t>Solute:</a:t>
            </a:r>
            <a:r>
              <a:rPr lang="en-US" sz="2400">
                <a:solidFill>
                  <a:srgbClr val="FF33CC"/>
                </a:solidFill>
              </a:rPr>
              <a:t> the dissolved substance in a solution</a:t>
            </a:r>
            <a:endParaRPr lang="en-US" sz="2400" b="1">
              <a:solidFill>
                <a:srgbClr val="FF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FF33CC"/>
                </a:solidFill>
              </a:rPr>
              <a:t>Solvent:</a:t>
            </a:r>
            <a:r>
              <a:rPr lang="en-US" sz="2400">
                <a:solidFill>
                  <a:srgbClr val="FF33CC"/>
                </a:solidFill>
              </a:rPr>
              <a:t> the major component in a solution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>
              <a:solidFill>
                <a:srgbClr val="FF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58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40C821-BDA0-62E7-D487-7C56A3FB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17F90D-C42F-DD5D-B1D0-50D9C618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6AF9976-1606-4A09-979F-1A144FC94D60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BC29996-20EF-9350-5707-CF92705BA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FF33CC"/>
                </a:solidFill>
              </a:rPr>
              <a:t>A solution is </a:t>
            </a:r>
            <a:r>
              <a:rPr lang="en-US" b="1">
                <a:solidFill>
                  <a:srgbClr val="FF33CC"/>
                </a:solidFill>
                <a:hlinkClick r:id="rId4" action="ppaction://hlinkfile"/>
              </a:rPr>
              <a:t>saturated</a:t>
            </a:r>
            <a:r>
              <a:rPr lang="en-US">
                <a:solidFill>
                  <a:srgbClr val="FF33CC"/>
                </a:solidFill>
              </a:rPr>
              <a:t> when no additional solute can be dissolved at a particular temperature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FF33CC"/>
                </a:solidFill>
              </a:rPr>
              <a:t>A </a:t>
            </a:r>
            <a:r>
              <a:rPr lang="en-US" b="1">
                <a:solidFill>
                  <a:srgbClr val="FF33CC"/>
                </a:solidFill>
                <a:hlinkClick r:id="rId4" action="ppaction://hlinkfile"/>
              </a:rPr>
              <a:t>Supersaturated</a:t>
            </a:r>
            <a:r>
              <a:rPr lang="en-US" b="1">
                <a:solidFill>
                  <a:srgbClr val="FF33CC"/>
                </a:solidFill>
              </a:rPr>
              <a:t> </a:t>
            </a:r>
            <a:r>
              <a:rPr lang="en-US">
                <a:solidFill>
                  <a:srgbClr val="FF33CC"/>
                </a:solidFill>
              </a:rPr>
              <a:t>solution can form when more than the equilibrium amount of solute is dissolved at an elevated temperature, and then the supersaturated solution is slowly cooled.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FF33CC"/>
                </a:solidFill>
              </a:rPr>
              <a:t>An </a:t>
            </a:r>
            <a:r>
              <a:rPr lang="en-US" b="1">
                <a:solidFill>
                  <a:srgbClr val="FF33CC"/>
                </a:solidFill>
              </a:rPr>
              <a:t>Unsaturated</a:t>
            </a:r>
            <a:r>
              <a:rPr lang="en-US">
                <a:solidFill>
                  <a:srgbClr val="FF33CC"/>
                </a:solidFill>
              </a:rPr>
              <a:t> solution is formed when more of the solute can dissolve in it at a particular temperature.</a:t>
            </a:r>
          </a:p>
        </p:txBody>
      </p:sp>
    </p:spTree>
  </p:cSld>
  <p:clrMapOvr>
    <a:masterClrMapping/>
  </p:clrMapOvr>
  <p:transition>
    <p:cover dir="rd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90B31-8E6A-F6E4-D9AA-02917AFF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1FF1F-0068-121E-5DC2-5ED130C4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139BC41-9914-49AD-B0B8-1C5607875B4E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6F0C4D4-37E8-0B56-143F-7C28F305A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solidFill>
                  <a:srgbClr val="FF3300"/>
                </a:solidFill>
              </a:rPr>
              <a:t>KINDS OF SOLUTIONS</a:t>
            </a:r>
          </a:p>
        </p:txBody>
      </p:sp>
      <p:pic>
        <p:nvPicPr>
          <p:cNvPr id="3076" name="Picture 4" descr="table11_1">
            <a:extLst>
              <a:ext uri="{FF2B5EF4-FFF2-40B4-BE49-F238E27FC236}">
                <a16:creationId xmlns:a16="http://schemas.microsoft.com/office/drawing/2014/main" id="{A3599287-1DCD-017B-CEFC-5849644BCD3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54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9"/>
          <a:stretch>
            <a:fillRect/>
          </a:stretch>
        </p:blipFill>
        <p:spPr>
          <a:xfrm>
            <a:off x="228600" y="1447800"/>
            <a:ext cx="8915400" cy="4724400"/>
          </a:xfrm>
          <a:solidFill>
            <a:srgbClr val="FF00FF"/>
          </a:solid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BD555-BDCD-0DFC-FCA1-653626A6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55460-3BBC-B882-98D4-9AA2D315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B791D27-E04D-4526-B299-21BF0BF15EAF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A7B56028-61EF-DFDC-3609-765650EB8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C610335E-7347-B425-8909-733075EDB5B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81000" y="304800"/>
          <a:ext cx="84582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144747" imgH="2467319" progId="Paint.Picture">
                  <p:embed/>
                </p:oleObj>
              </mc:Choice>
              <mc:Fallback>
                <p:oleObj name="Bitmap Image" r:id="rId4" imgW="7144747" imgH="246731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4582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ndAc>
      <p:stSnd>
        <p:snd r:embed="rId3" name="arrow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42FC3-E551-5E35-DAED-A3B86258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3EF4E-8C35-EB60-4996-83152E89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B525BBA-8573-4DB9-8871-30BF237D5224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5268C59-1CB4-C06A-E575-DE5F84E2E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/>
              <a:t>SOLUBILITY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867BEE1-8F29-46EE-44BB-8BB727ED8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FF33CC"/>
                </a:solidFill>
              </a:rPr>
              <a:t>The amount of solute per unit solvent required to form a saturated solution is called the solute's </a:t>
            </a:r>
            <a:r>
              <a:rPr lang="en-US" b="1">
                <a:solidFill>
                  <a:srgbClr val="FF33CC"/>
                </a:solidFill>
                <a:hlinkClick r:id="rId4" action="ppaction://hlinkfile"/>
              </a:rPr>
              <a:t>Solubility</a:t>
            </a:r>
            <a:r>
              <a:rPr lang="en-US" b="1">
                <a:solidFill>
                  <a:srgbClr val="FF33C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FF33CC"/>
                </a:solidFill>
              </a:rPr>
              <a:t>When two liquids are completely soluble in each other they are said to be </a:t>
            </a:r>
            <a:r>
              <a:rPr lang="en-US" b="1">
                <a:solidFill>
                  <a:srgbClr val="FF33CC"/>
                </a:solidFill>
                <a:hlinkClick r:id="rId4" action="ppaction://hlinkfile"/>
              </a:rPr>
              <a:t>Miscible</a:t>
            </a:r>
            <a:r>
              <a:rPr lang="en-US">
                <a:solidFill>
                  <a:srgbClr val="FF33C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FF33CC"/>
                </a:solidFill>
              </a:rPr>
              <a:t>Solubility is effected by Temperature. With increase in temperature solubility of most of the substances increases.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FF33CC"/>
                </a:solidFill>
              </a:rPr>
              <a:t> Most gases become less soluble in water as the temperature increases.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F7623-736D-AFB7-F02F-DF0BDF7D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8484-FDAB-5266-37B0-EE75511C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DBCA39B-679D-4278-AAB5-3CC778231711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234FD3D4-35D1-F1FF-3CE4-98FDFBE90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>
                <a:solidFill>
                  <a:srgbClr val="FF3300"/>
                </a:solidFill>
              </a:rPr>
              <a:t>SOLUBILITY GRAPH OF SALTS IN WATER</a:t>
            </a:r>
          </a:p>
        </p:txBody>
      </p:sp>
      <p:pic>
        <p:nvPicPr>
          <p:cNvPr id="10244" name="Picture 4" descr="aabjvkya">
            <a:extLst>
              <a:ext uri="{FF2B5EF4-FFF2-40B4-BE49-F238E27FC236}">
                <a16:creationId xmlns:a16="http://schemas.microsoft.com/office/drawing/2014/main" id="{5979DB23-72F3-262C-9C58-96AB847328A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lum bright="-1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450138" cy="5080000"/>
          </a:xfrm>
          <a:noFill/>
          <a:ln w="57150">
            <a:solidFill>
              <a:srgbClr val="FF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325689-F294-643B-6634-BB662F1B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E23A71-C8DC-603D-DDF1-E5B4ECEE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76340D-9AF0-40F4-B2CA-C00286620D02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A66103F0-7831-60AE-01FD-B02EF3C01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>
                <a:solidFill>
                  <a:srgbClr val="FF3300"/>
                </a:solidFill>
              </a:rPr>
              <a:t>SOLUBILITY GRAPH OF GASES IN WATER</a:t>
            </a:r>
          </a:p>
        </p:txBody>
      </p:sp>
      <p:pic>
        <p:nvPicPr>
          <p:cNvPr id="11268" name="Picture 4" descr="aabjvkza">
            <a:extLst>
              <a:ext uri="{FF2B5EF4-FFF2-40B4-BE49-F238E27FC236}">
                <a16:creationId xmlns:a16="http://schemas.microsoft.com/office/drawing/2014/main" id="{BC107074-F829-3BDF-50B0-984031BDAC6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lum bright="-26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066800"/>
            <a:ext cx="678973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7E3535E9-39B2-21E7-F2DE-12A8B5F4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562600"/>
            <a:ext cx="883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3300"/>
                </a:solidFill>
                <a:latin typeface="Arial" panose="020B0604020202020204" pitchFamily="34" charset="0"/>
              </a:rPr>
              <a:t>Pressure has little effect on the solubility of liquids and solids. The solubility of gases is strongly influenced by pressure. Gases dissolve more at high pressure.</a:t>
            </a:r>
          </a:p>
        </p:txBody>
      </p:sp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CBF88-228D-D9D0-7F88-6232B40E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SOLUTION AND SOLUBILITIES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4B143-0C14-D45D-301A-02793E78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873B205-B883-47A0-A198-F089A281D387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0F3BBBA4-92F0-EB37-8E79-1C00C6810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98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>
                <a:solidFill>
                  <a:srgbClr val="FF3300"/>
                </a:solidFill>
              </a:rPr>
              <a:t>SOLUBILITY OF COMMON IONS IN WATER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C01E2A7B-423D-D415-9596-8DA1B4F07FC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lum bright="-28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/>
          <a:stretch>
            <a:fillRect/>
          </a:stretch>
        </p:blipFill>
        <p:spPr>
          <a:xfrm>
            <a:off x="457200" y="1295400"/>
            <a:ext cx="8305800" cy="4572000"/>
          </a:xfrm>
          <a:noFill/>
          <a:ln w="38100" cap="flat">
            <a:solidFill>
              <a:srgbClr val="FF00FF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247</TotalTime>
  <Words>325</Words>
  <Application>Microsoft Office PowerPoint</Application>
  <PresentationFormat>On-screen Show (4:3)</PresentationFormat>
  <Paragraphs>49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Tahoma</vt:lpstr>
      <vt:lpstr>Arial</vt:lpstr>
      <vt:lpstr>Wingdings</vt:lpstr>
      <vt:lpstr>Ocean</vt:lpstr>
      <vt:lpstr>Bitmap Image</vt:lpstr>
      <vt:lpstr>SOLUTIONS &amp; SOLUBILITIES</vt:lpstr>
      <vt:lpstr>TERMS</vt:lpstr>
      <vt:lpstr>PowerPoint Presentation</vt:lpstr>
      <vt:lpstr>KINDS OF SOLUTIONS</vt:lpstr>
      <vt:lpstr>PowerPoint Presentation</vt:lpstr>
      <vt:lpstr>SOLUBILITY</vt:lpstr>
      <vt:lpstr>SOLUBILITY GRAPH OF SALTS IN WATER</vt:lpstr>
      <vt:lpstr>SOLUBILITY GRAPH OF GASES IN WATER</vt:lpstr>
      <vt:lpstr>SOLUBILITY OF COMMON IONS IN WATER</vt:lpstr>
      <vt:lpstr>DISSOLUTION OF SODIUM CHLORIDE IN WATER</vt:lpstr>
      <vt:lpstr>PowerPoint Presentation</vt:lpstr>
    </vt:vector>
  </TitlesOfParts>
  <Company>BEACONHOUSE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&amp; SOLUBILITIES</dc:title>
  <dc:creator>MOHAMMAD ALI</dc:creator>
  <cp:lastModifiedBy>Nayan GRIFFITHS</cp:lastModifiedBy>
  <cp:revision>32</cp:revision>
  <dcterms:created xsi:type="dcterms:W3CDTF">2005-04-05T19:07:06Z</dcterms:created>
  <dcterms:modified xsi:type="dcterms:W3CDTF">2023-05-23T22:15:21Z</dcterms:modified>
</cp:coreProperties>
</file>